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70" r:id="rId2"/>
    <p:sldId id="275" r:id="rId3"/>
    <p:sldId id="264" r:id="rId4"/>
    <p:sldId id="305" r:id="rId5"/>
    <p:sldId id="293" r:id="rId6"/>
    <p:sldId id="317" r:id="rId7"/>
    <p:sldId id="315" r:id="rId8"/>
    <p:sldId id="313" r:id="rId9"/>
    <p:sldId id="314" r:id="rId10"/>
    <p:sldId id="311" r:id="rId11"/>
    <p:sldId id="312" r:id="rId12"/>
    <p:sldId id="320" r:id="rId13"/>
    <p:sldId id="294" r:id="rId14"/>
    <p:sldId id="318" r:id="rId15"/>
    <p:sldId id="319" r:id="rId16"/>
    <p:sldId id="292" r:id="rId17"/>
    <p:sldId id="295" r:id="rId18"/>
    <p:sldId id="276" r:id="rId19"/>
    <p:sldId id="310" r:id="rId20"/>
    <p:sldId id="290" r:id="rId21"/>
    <p:sldId id="300" r:id="rId22"/>
  </p:sldIdLst>
  <p:sldSz cx="9906000" cy="6858000" type="A4"/>
  <p:notesSz cx="6858000" cy="9144000"/>
  <p:embeddedFontLst>
    <p:embeddedFont>
      <p:font typeface="나눔바른고딕" panose="020B0600000101010101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함초롬바탕" panose="02030604000101010101" pitchFamily="18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35F"/>
    <a:srgbClr val="7198C0"/>
    <a:srgbClr val="5F7F9F"/>
    <a:srgbClr val="262626"/>
    <a:srgbClr val="F2DDC0"/>
    <a:srgbClr val="4E5663"/>
    <a:srgbClr val="303030"/>
    <a:srgbClr val="282828"/>
    <a:srgbClr val="353942"/>
    <a:srgbClr val="FF69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58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크기</c:v>
                </c:pt>
              </c:strCache>
            </c:strRef>
          </c:tx>
          <c:spPr>
            <a:solidFill>
              <a:srgbClr val="7198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소형</c:v>
                </c:pt>
                <c:pt idx="1">
                  <c:v>중형</c:v>
                </c:pt>
                <c:pt idx="2">
                  <c:v>중대형</c:v>
                </c:pt>
                <c:pt idx="3">
                  <c:v>대형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E7535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소형</c:v>
                </c:pt>
                <c:pt idx="1">
                  <c:v>중형</c:v>
                </c:pt>
                <c:pt idx="2">
                  <c:v>중대형</c:v>
                </c:pt>
                <c:pt idx="3">
                  <c:v>대형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7348848"/>
        <c:axId val="287349408"/>
      </c:barChart>
      <c:catAx>
        <c:axId val="28734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ko-KR" altLang="en-US" sz="1000" b="1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287349408"/>
        <c:crosses val="autoZero"/>
        <c:auto val="1"/>
        <c:lblAlgn val="ctr"/>
        <c:lblOffset val="100"/>
        <c:noMultiLvlLbl val="0"/>
      </c:catAx>
      <c:valAx>
        <c:axId val="287349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ko-KR" altLang="en-US" sz="1000" b="0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98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28734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호랑이</c:v>
                </c:pt>
              </c:strCache>
            </c:strRef>
          </c:tx>
          <c:spPr>
            <a:solidFill>
              <a:srgbClr val="5F7F9F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4"/>
                <c:pt idx="0">
                  <c:v>보통</c:v>
                </c:pt>
                <c:pt idx="1">
                  <c:v>가젤고기</c:v>
                </c:pt>
                <c:pt idx="2">
                  <c:v>누우고기</c:v>
                </c:pt>
                <c:pt idx="3">
                  <c:v>사자고기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</c:v>
                </c:pt>
                <c:pt idx="1">
                  <c:v>108</c:v>
                </c:pt>
                <c:pt idx="2">
                  <c:v>96</c:v>
                </c:pt>
                <c:pt idx="3">
                  <c:v>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말</c:v>
                </c:pt>
              </c:strCache>
            </c:strRef>
          </c:tx>
          <c:spPr>
            <a:solidFill>
              <a:srgbClr val="E7535F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4"/>
                <c:pt idx="0">
                  <c:v>보통</c:v>
                </c:pt>
                <c:pt idx="1">
                  <c:v>가젤고기</c:v>
                </c:pt>
                <c:pt idx="2">
                  <c:v>누우고기</c:v>
                </c:pt>
                <c:pt idx="3">
                  <c:v>사자고기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80</c:v>
                </c:pt>
                <c:pt idx="1">
                  <c:v>72</c:v>
                </c:pt>
                <c:pt idx="2">
                  <c:v>64</c:v>
                </c:pt>
                <c:pt idx="3">
                  <c:v>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7352208"/>
        <c:axId val="287059472"/>
      </c:areaChart>
      <c:catAx>
        <c:axId val="287352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535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287059472"/>
        <c:crosses val="autoZero"/>
        <c:auto val="1"/>
        <c:lblAlgn val="ctr"/>
        <c:lblOffset val="100"/>
        <c:noMultiLvlLbl val="0"/>
      </c:catAx>
      <c:valAx>
        <c:axId val="287059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98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287352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4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4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7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4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9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72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0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8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64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3597-90CA-440A-9940-6C69264F9B26}" type="datetimeFigureOut">
              <a:rPr lang="ko-KR" altLang="en-US" smtClean="0"/>
              <a:t>2015-01-15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0115-3A2C-4F09-A421-5979B8A14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0.jpg"/><Relationship Id="rId9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035300" y="2055463"/>
            <a:ext cx="3835400" cy="2020877"/>
            <a:chOff x="3035300" y="2055463"/>
            <a:chExt cx="3835400" cy="2020877"/>
          </a:xfrm>
        </p:grpSpPr>
        <p:sp>
          <p:nvSpPr>
            <p:cNvPr id="5" name="직사각형 4"/>
            <p:cNvSpPr/>
            <p:nvPr/>
          </p:nvSpPr>
          <p:spPr>
            <a:xfrm>
              <a:off x="3536592" y="3119585"/>
              <a:ext cx="2832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Golden beach </a:t>
              </a:r>
              <a:r>
                <a:rPr lang="ko-KR" altLang="en-US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 </a:t>
              </a:r>
              <a:r>
                <a:rPr lang="en-US" altLang="ko-KR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v0.2</a:t>
              </a:r>
              <a:endPara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62329" y="3499259"/>
              <a:ext cx="1308371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>
                  <a:solidFill>
                    <a:schemeClr val="bg1"/>
                  </a:solidFill>
                </a:rPr>
                <a:t>이진우 </a:t>
              </a:r>
              <a:r>
                <a:rPr lang="en-US" altLang="ko-KR" sz="1050">
                  <a:solidFill>
                    <a:schemeClr val="bg1"/>
                  </a:solidFill>
                </a:rPr>
                <a:t>2011182059</a:t>
              </a:r>
            </a:p>
            <a:p>
              <a:r>
                <a:rPr lang="ko-KR" altLang="en-US" sz="1050">
                  <a:solidFill>
                    <a:schemeClr val="bg1"/>
                  </a:solidFill>
                </a:rPr>
                <a:t>정상현 </a:t>
              </a:r>
              <a:r>
                <a:rPr lang="en-US" altLang="ko-KR" sz="1050">
                  <a:solidFill>
                    <a:schemeClr val="bg1"/>
                  </a:solidFill>
                </a:rPr>
                <a:t>2011182061</a:t>
              </a:r>
            </a:p>
            <a:p>
              <a:r>
                <a:rPr lang="ko-KR" altLang="en-US" sz="1050">
                  <a:solidFill>
                    <a:schemeClr val="bg1"/>
                  </a:solidFill>
                </a:rPr>
                <a:t>임치연 </a:t>
              </a:r>
              <a:r>
                <a:rPr lang="en-US" altLang="ko-KR" sz="1050">
                  <a:solidFill>
                    <a:schemeClr val="bg1"/>
                  </a:solidFill>
                </a:rPr>
                <a:t>2007181035</a:t>
              </a:r>
              <a:endParaRPr lang="ko-KR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35300" y="3488917"/>
              <a:ext cx="3835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4563504" y="2055463"/>
              <a:ext cx="778964" cy="778964"/>
            </a:xfrm>
            <a:prstGeom prst="roundRect">
              <a:avLst>
                <a:gd name="adj" fmla="val 50000"/>
              </a:avLst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4922016" y="3964112"/>
              <a:ext cx="61940" cy="53396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641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302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3429000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4598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9" y="2080297"/>
            <a:ext cx="1888680" cy="1063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06338" y="3721101"/>
            <a:ext cx="6062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</a:t>
            </a:r>
          </a:p>
          <a:p>
            <a:r>
              <a:rPr lang="ko-KR" altLang="en-US" sz="1200" b="1" smtClean="0">
                <a:solidFill>
                  <a:srgbClr val="E7535F"/>
                </a:solidFill>
              </a:rPr>
              <a:t>작살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6338" y="4195747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작살에 미끼를 장착해 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사냥하는 형식의  게임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74395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211571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2793972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25" y="2021657"/>
            <a:ext cx="1802175" cy="118042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2835712" y="3721101"/>
            <a:ext cx="8002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1200" b="1" smtClean="0">
                <a:solidFill>
                  <a:srgbClr val="E7535F"/>
                </a:solidFill>
              </a:rPr>
              <a:t>차량이동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35712" y="4195747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육지동물을 차로 이동하면서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사냥하는 게임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903769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640945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5223346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47" y="2021658"/>
            <a:ext cx="1888680" cy="112172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5265086" y="3721101"/>
            <a:ext cx="6062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</a:p>
          <a:p>
            <a:r>
              <a:rPr lang="en-US" altLang="ko-KR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FPS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086" y="4195747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FPS </a:t>
            </a:r>
            <a:r>
              <a:rPr lang="ko-KR" altLang="en-US" sz="1000" smtClean="0">
                <a:solidFill>
                  <a:schemeClr val="bg1"/>
                </a:solidFill>
              </a:rPr>
              <a:t>모드로 변환되며 동물을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사</a:t>
            </a:r>
            <a:r>
              <a:rPr lang="ko-KR" altLang="en-US" sz="1000">
                <a:solidFill>
                  <a:schemeClr val="bg1"/>
                </a:solidFill>
              </a:rPr>
              <a:t>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333143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70319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7652721" y="3655919"/>
            <a:ext cx="1888680" cy="1180425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22" y="2021658"/>
            <a:ext cx="1888680" cy="112178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7694461" y="3721101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시점변</a:t>
            </a:r>
            <a:r>
              <a:rPr lang="ko-KR" altLang="en-US" sz="12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</a:t>
            </a:r>
            <a:endParaRPr lang="ko-KR" altLang="en-US" sz="1200" b="1" dirty="0">
              <a:solidFill>
                <a:srgbClr val="E7535F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694461" y="4195747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1</a:t>
            </a:r>
            <a:r>
              <a:rPr lang="ko-KR" altLang="en-US" sz="1000" smtClean="0">
                <a:solidFill>
                  <a:schemeClr val="bg1"/>
                </a:solidFill>
              </a:rPr>
              <a:t>인칭 시점의 </a:t>
            </a:r>
            <a:r>
              <a:rPr lang="en-US" altLang="ko-KR" sz="1000" smtClean="0">
                <a:solidFill>
                  <a:schemeClr val="bg1"/>
                </a:solidFill>
              </a:rPr>
              <a:t>FPS </a:t>
            </a:r>
            <a:r>
              <a:rPr lang="ko-KR" altLang="en-US" sz="1000" smtClean="0">
                <a:solidFill>
                  <a:schemeClr val="bg1"/>
                </a:solidFill>
              </a:rPr>
              <a:t>모드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와 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인칭 시점의 전화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762518" y="4144443"/>
            <a:ext cx="166908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8499694" y="3331137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</a:t>
            </a:r>
            <a:r>
              <a:rPr lang="ko-KR" altLang="en-US" sz="2400" b="1">
                <a:solidFill>
                  <a:srgbClr val="E7535F"/>
                </a:solidFill>
              </a:rPr>
              <a:t>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8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 rot="18900000">
            <a:off x="2100404" y="2127777"/>
            <a:ext cx="1803400" cy="1803400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8900000">
            <a:off x="3401001" y="3428374"/>
            <a:ext cx="1803400" cy="1803400"/>
          </a:xfrm>
          <a:prstGeom prst="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8900000">
            <a:off x="4701599" y="2127777"/>
            <a:ext cx="1803400" cy="1803400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8900000">
            <a:off x="6002196" y="3428374"/>
            <a:ext cx="1803400" cy="1803400"/>
          </a:xfrm>
          <a:prstGeom prst="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73567" y="3237237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도감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07598" y="3237237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네임드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71574" y="4537834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공헌도 시스템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6012" y="453783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인터페이스와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</a:rPr>
              <a:t>미니</a:t>
            </a:r>
            <a:r>
              <a:rPr lang="ko-KR" altLang="en-US" sz="1600" b="1">
                <a:solidFill>
                  <a:schemeClr val="bg1"/>
                </a:solidFill>
              </a:rPr>
              <a:t>맵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5627" y="3366170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PROCESS1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627" y="3696742"/>
            <a:ext cx="16786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시스템으로 사냥한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동물을 확인 할 수 있으며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수명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먹이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특징등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30445" y="4715093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PROCESS2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30445" y="5045665"/>
            <a:ext cx="1547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지역에서 사냥한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개체수로 지역별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공헌도를 지역마다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유저아이디를 노출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6473027" y="1585003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PROCESS3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3027" y="1915575"/>
            <a:ext cx="184537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동물의 크기와 종류에 별개로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식인 사자 재빠른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튼튼한등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네임드 제시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7697845" y="2933926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PROCESS4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97845" y="3264498"/>
            <a:ext cx="216116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인칭의 전환으로 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인칭과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인칭의 변화에 따라 인터페이스와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레이더 즉 미니맵을구현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26" y="3677225"/>
            <a:ext cx="639198" cy="63919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8" y="2376055"/>
            <a:ext cx="637994" cy="6379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03" y="2395918"/>
            <a:ext cx="644192" cy="6441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00" y="3759200"/>
            <a:ext cx="585718" cy="5857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게임특징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49522" y="1236821"/>
            <a:ext cx="187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</a:rPr>
              <a:t>contents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7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ㅁ니</a:t>
            </a: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33191" y="1998902"/>
            <a:ext cx="1265090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도감 정보 확인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442004" y="2440505"/>
            <a:ext cx="39244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네임드 동물의  종류로  같은  동물이라도 다른 프로필을 가지고 있음</a:t>
            </a:r>
            <a:endParaRPr lang="en-US" altLang="ko-KR" sz="9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848" y="1870670"/>
            <a:ext cx="4874416" cy="46863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33299"/>
            <a:ext cx="4400550" cy="264109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3191" y="3000375"/>
            <a:ext cx="1565665" cy="159067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7404240" y="3100683"/>
            <a:ext cx="1225410" cy="307777"/>
          </a:xfrm>
          <a:prstGeom prst="rect">
            <a:avLst/>
          </a:prstGeom>
          <a:solidFill>
            <a:srgbClr val="E7535F"/>
          </a:solidFill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</a:rPr>
              <a:t>미니맵  구현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04240" y="3668755"/>
            <a:ext cx="23984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인칭과 </a:t>
            </a:r>
            <a:r>
              <a:rPr lang="en-US" altLang="ko-KR" sz="10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인칭에 모두 미니맵 정보 표시</a:t>
            </a:r>
            <a:endParaRPr lang="en-US" altLang="ko-KR" sz="9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게임특징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84767" y="4424325"/>
            <a:ext cx="3801533" cy="685407"/>
            <a:chOff x="5698896" y="2066074"/>
            <a:chExt cx="3801533" cy="685407"/>
          </a:xfrm>
        </p:grpSpPr>
        <p:sp>
          <p:nvSpPr>
            <p:cNvPr id="27" name="직사각형 26"/>
            <p:cNvSpPr/>
            <p:nvPr/>
          </p:nvSpPr>
          <p:spPr>
            <a:xfrm>
              <a:off x="5698896" y="2066074"/>
              <a:ext cx="2036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FEATURE1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월드 헌팅모드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36996" y="2351371"/>
              <a:ext cx="37634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차량으로 이동하며 맵에 있는 동물을 사냥하며 공헌도를 쌓고 골드를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모으며 도감을  완성시키는 월드 헌팅 모드 </a:t>
              </a:r>
              <a:r>
                <a:rPr lang="en-US" altLang="ko-KR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00" dirty="0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8" y="2208720"/>
            <a:ext cx="3369734" cy="1887051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5219700" y="4424325"/>
            <a:ext cx="3801533" cy="685407"/>
            <a:chOff x="5698896" y="3245199"/>
            <a:chExt cx="3801533" cy="685407"/>
          </a:xfrm>
        </p:grpSpPr>
        <p:sp>
          <p:nvSpPr>
            <p:cNvPr id="25" name="직사각형 24"/>
            <p:cNvSpPr/>
            <p:nvPr/>
          </p:nvSpPr>
          <p:spPr>
            <a:xfrm>
              <a:off x="5698896" y="3245199"/>
              <a:ext cx="1898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FEATURE2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퀘스트 모드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36996" y="3530496"/>
              <a:ext cx="37634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고정된 자리에서 승리  패배 요건에 맞춰서 시간내에 지역 동물을 사냥하는 퀘스트모드</a:t>
              </a:r>
              <a:r>
                <a:rPr lang="en-US" altLang="ko-KR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00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30" y="2208720"/>
            <a:ext cx="3164880" cy="1887051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981909" y="1696742"/>
            <a:ext cx="187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Game mode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5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41" y="2210130"/>
            <a:ext cx="2277682" cy="132036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81" y="2171653"/>
            <a:ext cx="2440224" cy="137656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7" y="2189376"/>
            <a:ext cx="2394857" cy="1341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31" y="4396740"/>
            <a:ext cx="1803399" cy="17221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93" y="4396740"/>
            <a:ext cx="1699260" cy="172212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048000" y="2623716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100723" y="2634093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줄무늬가 있는 오른쪽 화살표 14"/>
          <p:cNvSpPr/>
          <p:nvPr/>
        </p:nvSpPr>
        <p:spPr>
          <a:xfrm rot="5400000">
            <a:off x="7341871" y="3630929"/>
            <a:ext cx="518160" cy="73914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28" y="4640892"/>
            <a:ext cx="1371364" cy="9242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4697730" y="4858884"/>
            <a:ext cx="510540" cy="472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" y="4099476"/>
            <a:ext cx="1326583" cy="10772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59" y="5229913"/>
            <a:ext cx="1375360" cy="9550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" y="5331325"/>
            <a:ext cx="1303329" cy="8536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61285" y="4259580"/>
            <a:ext cx="9541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공헌도</a:t>
            </a:r>
            <a:endParaRPr lang="en-US" altLang="ko-KR" sz="2000" b="1" cap="none" spc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증</a:t>
            </a:r>
            <a:r>
              <a:rPr lang="ko-KR" altLang="en-US" sz="20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가</a:t>
            </a:r>
            <a:endParaRPr lang="en-US" altLang="ko-KR" sz="5400" b="1" cap="none" spc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29499" y="4967466"/>
            <a:ext cx="55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OR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1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3" y="2270516"/>
            <a:ext cx="5898458" cy="282179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타원 1"/>
          <p:cNvSpPr/>
          <p:nvPr/>
        </p:nvSpPr>
        <p:spPr>
          <a:xfrm>
            <a:off x="1289168" y="3057524"/>
            <a:ext cx="3808612" cy="160782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81775" y="1924050"/>
            <a:ext cx="2876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E7535F"/>
                </a:solidFill>
              </a:rPr>
              <a:t>AI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차량 </a:t>
            </a:r>
            <a:r>
              <a:rPr lang="en-US" altLang="ko-KR" sz="1400" smtClean="0">
                <a:solidFill>
                  <a:schemeClr val="bg1"/>
                </a:solidFill>
              </a:rPr>
              <a:t>20m </a:t>
            </a:r>
            <a:r>
              <a:rPr lang="ko-KR" altLang="en-US" sz="1400" smtClean="0">
                <a:solidFill>
                  <a:schemeClr val="bg1"/>
                </a:solidFill>
              </a:rPr>
              <a:t>이하 모든 동물들이 도주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rgbClr val="E7535F"/>
                </a:solidFill>
              </a:rPr>
              <a:t>미</a:t>
            </a:r>
            <a:r>
              <a:rPr lang="ko-KR" altLang="en-US" sz="1400">
                <a:solidFill>
                  <a:srgbClr val="E7535F"/>
                </a:solidFill>
              </a:rPr>
              <a:t>끼</a:t>
            </a:r>
            <a:r>
              <a:rPr lang="ko-KR" altLang="en-US" sz="1400" smtClean="0">
                <a:solidFill>
                  <a:srgbClr val="E7535F"/>
                </a:solidFill>
              </a:rPr>
              <a:t>의 유인거리</a:t>
            </a:r>
            <a:endParaRPr lang="en-US" altLang="ko-KR" sz="1400">
              <a:solidFill>
                <a:srgbClr val="E7535F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먹이의 유인거리가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차량에대한 경계 거리보다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길게 형성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/>
          </a:p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57519"/>
              </p:ext>
            </p:extLst>
          </p:nvPr>
        </p:nvGraphicFramePr>
        <p:xfrm>
          <a:off x="4050284" y="5253609"/>
          <a:ext cx="5855716" cy="1118616"/>
        </p:xfrm>
        <a:graphic>
          <a:graphicData uri="http://schemas.openxmlformats.org/drawingml/2006/table">
            <a:tbl>
              <a:tblPr/>
              <a:tblGrid>
                <a:gridCol w="1863891"/>
                <a:gridCol w="1863891"/>
                <a:gridCol w="2127934"/>
              </a:tblGrid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먹이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유인거리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상태변화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가젤고기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30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이동속도 </a:t>
                      </a:r>
                      <a:r>
                        <a:rPr lang="en-US" altLang="ko-KR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100%</a:t>
                      </a: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누우고기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40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체력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10% </a:t>
                      </a: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감소 이동속도 </a:t>
                      </a:r>
                      <a:r>
                        <a:rPr lang="en-US" altLang="ko-KR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20%</a:t>
                      </a: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ea typeface="함초롬바탕"/>
                        </a:rPr>
                        <a:t>사자고기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55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체력 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30%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감소</a:t>
                      </a:r>
                      <a:r>
                        <a:rPr lang="en-US" altLang="ko-KR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이동속도 </a:t>
                      </a:r>
                      <a:r>
                        <a:rPr lang="en-US" altLang="ko-KR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30%</a:t>
                      </a:r>
                      <a:r>
                        <a:rPr lang="ko-KR" altLang="en-US" sz="1000" kern="0" spc="0" smtClean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chemeClr val="bg1"/>
                          </a:solidFill>
                          <a:effectLst/>
                          <a:latin typeface="함초롬바탕"/>
                          <a:ea typeface="함초롬바탕"/>
                        </a:rPr>
                        <a:t>하락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폭발 1 9"/>
          <p:cNvSpPr/>
          <p:nvPr/>
        </p:nvSpPr>
        <p:spPr>
          <a:xfrm rot="1729857">
            <a:off x="4004686" y="2776175"/>
            <a:ext cx="1009649" cy="771525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tx1"/>
                </a:solidFill>
              </a:rPr>
              <a:t>20m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3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25361" y="2025217"/>
            <a:ext cx="723275" cy="307777"/>
          </a:xfrm>
          <a:prstGeom prst="rect">
            <a:avLst/>
          </a:prstGeom>
          <a:solidFill>
            <a:srgbClr val="E7535F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조작키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6" y="2006914"/>
            <a:ext cx="5036820" cy="1827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5361" y="2419350"/>
            <a:ext cx="3609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접근성을</a:t>
            </a:r>
            <a:r>
              <a:rPr lang="ko-KR" altLang="en-US" sz="1400" dirty="0" smtClean="0">
                <a:solidFill>
                  <a:schemeClr val="bg1"/>
                </a:solidFill>
              </a:rPr>
              <a:t> 위한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w,a,s,d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와 마우스로  이동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마우스와 </a:t>
            </a:r>
            <a:r>
              <a:rPr lang="ko-KR" altLang="en-US" sz="1400" dirty="0" err="1">
                <a:solidFill>
                  <a:schemeClr val="bg1"/>
                </a:solidFill>
              </a:rPr>
              <a:t>쉬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프트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키를 사용해 캐스팅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마우스를 통해 사냥임무 수행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STEP3.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게임방법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6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개발환경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068" y="2156250"/>
            <a:ext cx="4232320" cy="264519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63" y="3554346"/>
            <a:ext cx="1205440" cy="120544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13" y="3512683"/>
            <a:ext cx="1205440" cy="124710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13" y="2156250"/>
            <a:ext cx="1205440" cy="120544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63" y="2156250"/>
            <a:ext cx="1205440" cy="120544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675" y="1686880"/>
            <a:ext cx="4556061" cy="4037645"/>
            <a:chOff x="384075" y="1686880"/>
            <a:chExt cx="4810161" cy="43224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75" y="1686880"/>
              <a:ext cx="4810161" cy="432243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701" y="2175403"/>
              <a:ext cx="3781424" cy="2829173"/>
            </a:xfrm>
            <a:prstGeom prst="rect">
              <a:avLst/>
            </a:prstGeom>
            <a:ln w="3175"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4834120" y="1943384"/>
            <a:ext cx="4953000" cy="38625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smtClean="0">
                <a:solidFill>
                  <a:srgbClr val="E7535F"/>
                </a:solidFill>
              </a:rPr>
              <a:t>서버</a:t>
            </a:r>
            <a:r>
              <a:rPr lang="en-US" altLang="ko-KR" sz="1600">
                <a:solidFill>
                  <a:srgbClr val="E7535F"/>
                </a:solidFill>
              </a:rPr>
              <a:t>/</a:t>
            </a:r>
            <a:r>
              <a:rPr lang="ko-KR" altLang="en-US" sz="1600">
                <a:solidFill>
                  <a:srgbClr val="E7535F"/>
                </a:solidFill>
              </a:rPr>
              <a:t>클라이언트</a:t>
            </a:r>
            <a:endParaRPr lang="en-US" altLang="ko-KR" sz="1600">
              <a:solidFill>
                <a:srgbClr val="E7535F"/>
              </a:solidFill>
            </a:endParaRPr>
          </a:p>
          <a:p>
            <a:r>
              <a:rPr lang="en-US" altLang="ko-KR" sz="160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IOCP</a:t>
            </a:r>
            <a:r>
              <a:rPr lang="ko-KR" altLang="en-US" sz="1400">
                <a:solidFill>
                  <a:schemeClr val="bg1">
                    <a:lumMod val="95000"/>
                  </a:schemeClr>
                </a:solidFill>
              </a:rPr>
              <a:t>소켓</a:t>
            </a:r>
            <a:r>
              <a:rPr lang="en-US" altLang="ko-KR" sz="140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bg1">
                    <a:lumMod val="95000"/>
                  </a:schemeClr>
                </a:solidFill>
              </a:rPr>
              <a:t>모델사용</a:t>
            </a:r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ko-KR" altLang="en-US" sz="1600">
                <a:solidFill>
                  <a:srgbClr val="E7535F"/>
                </a:solidFill>
              </a:rPr>
              <a:t>충돌처리</a:t>
            </a:r>
            <a:endParaRPr lang="en-US" altLang="ko-KR" sz="1600">
              <a:solidFill>
                <a:srgbClr val="E7535F"/>
              </a:solidFill>
            </a:endParaRPr>
          </a:p>
          <a:p>
            <a:r>
              <a:rPr lang="en-US" altLang="ko-KR" sz="110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100">
                <a:solidFill>
                  <a:schemeClr val="bg1">
                    <a:lumMod val="95000"/>
                  </a:schemeClr>
                </a:solidFill>
              </a:rPr>
              <a:t>게임로직연산 최소화  </a:t>
            </a:r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600" smtClean="0">
                <a:solidFill>
                  <a:srgbClr val="E7535F"/>
                </a:solidFill>
              </a:rPr>
              <a:t>AI </a:t>
            </a:r>
            <a:r>
              <a:rPr lang="ko-KR" altLang="en-US" sz="1600">
                <a:solidFill>
                  <a:srgbClr val="E7535F"/>
                </a:solidFill>
              </a:rPr>
              <a:t>구현</a:t>
            </a:r>
            <a:endParaRPr lang="en-US" altLang="ko-KR" sz="1600">
              <a:solidFill>
                <a:srgbClr val="E7535F"/>
              </a:solidFill>
            </a:endParaRPr>
          </a:p>
          <a:p>
            <a:r>
              <a:rPr lang="ko-KR" altLang="en-US" sz="1600" smtClean="0">
                <a:solidFill>
                  <a:schemeClr val="bg1">
                    <a:lumMod val="95000"/>
                  </a:schemeClr>
                </a:solidFill>
              </a:rPr>
              <a:t>동물들의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이동경로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길찾기알고리즘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smtClean="0">
                <a:solidFill>
                  <a:srgbClr val="E7535F"/>
                </a:solidFill>
              </a:rPr>
              <a:t>모델링</a:t>
            </a:r>
            <a:endParaRPr lang="en-US" altLang="ko-KR" sz="1600">
              <a:solidFill>
                <a:srgbClr val="E7535F"/>
              </a:solidFill>
            </a:endParaRPr>
          </a:p>
          <a:p>
            <a:r>
              <a:rPr lang="en-US" altLang="ko-KR" sz="1400" smtClean="0">
                <a:solidFill>
                  <a:schemeClr val="bg1">
                    <a:lumMod val="95000"/>
                  </a:schemeClr>
                </a:solidFill>
              </a:rPr>
              <a:t>3DMAX</a:t>
            </a:r>
            <a:r>
              <a:rPr lang="ko-KR" altLang="en-US" sz="1400">
                <a:solidFill>
                  <a:schemeClr val="bg1">
                    <a:lumMod val="95000"/>
                  </a:schemeClr>
                </a:solidFill>
              </a:rPr>
              <a:t>를 통한 제작및 </a:t>
            </a:r>
            <a:r>
              <a:rPr lang="ko-KR" altLang="en-US" sz="1400" smtClean="0">
                <a:solidFill>
                  <a:schemeClr val="bg1">
                    <a:lumMod val="95000"/>
                  </a:schemeClr>
                </a:solidFill>
              </a:rPr>
              <a:t>수집</a:t>
            </a:r>
            <a:endParaRPr lang="en-US" altLang="ko-KR" sz="1400" smtClean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400">
                <a:solidFill>
                  <a:srgbClr val="E7535F"/>
                </a:solidFill>
              </a:rPr>
              <a:t>시점모드 변환</a:t>
            </a:r>
            <a:endParaRPr lang="en-US" altLang="ko-KR" sz="1400">
              <a:solidFill>
                <a:srgbClr val="E7535F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인칭 </a:t>
            </a:r>
            <a:r>
              <a:rPr lang="en-US" altLang="ko-KR" sz="1100" smtClean="0">
                <a:solidFill>
                  <a:schemeClr val="bg1">
                    <a:lumMod val="95000"/>
                  </a:schemeClr>
                </a:solidFill>
              </a:rPr>
              <a:t>-&gt;1</a:t>
            </a:r>
            <a:r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인칭 </a:t>
            </a:r>
            <a:r>
              <a:rPr lang="en-US" altLang="ko-KR" sz="1100" smtClean="0">
                <a:solidFill>
                  <a:schemeClr val="bg1">
                    <a:lumMod val="95000"/>
                  </a:schemeClr>
                </a:solidFill>
              </a:rPr>
              <a:t>fps</a:t>
            </a:r>
            <a:r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모드 전환 인터페이스 미니맵  카메라 전환</a:t>
            </a:r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1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600" smtClean="0">
                <a:solidFill>
                  <a:srgbClr val="E7535F"/>
                </a:solidFill>
              </a:rPr>
              <a:t>사운드</a:t>
            </a:r>
            <a:endParaRPr lang="en-US" altLang="ko-KR" sz="1600" smtClean="0">
              <a:solidFill>
                <a:srgbClr val="E7535F"/>
              </a:solidFill>
            </a:endParaRPr>
          </a:p>
          <a:p>
            <a:endParaRPr lang="en-US" altLang="ko-K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108148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STEP4.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기술적요소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244983" y="1893356"/>
            <a:ext cx="3416036" cy="3423712"/>
            <a:chOff x="3069167" y="1793345"/>
            <a:chExt cx="3767667" cy="3776133"/>
          </a:xfrm>
        </p:grpSpPr>
        <p:grpSp>
          <p:nvGrpSpPr>
            <p:cNvPr id="13" name="그룹 12"/>
            <p:cNvGrpSpPr/>
            <p:nvPr/>
          </p:nvGrpSpPr>
          <p:grpSpPr>
            <a:xfrm rot="5400000">
              <a:off x="3064934" y="1797578"/>
              <a:ext cx="3776133" cy="3767667"/>
              <a:chOff x="934956" y="1827212"/>
              <a:chExt cx="3776133" cy="3767667"/>
            </a:xfrm>
          </p:grpSpPr>
          <p:sp>
            <p:nvSpPr>
              <p:cNvPr id="2" name="눈물 방울 1"/>
              <p:cNvSpPr/>
              <p:nvPr/>
            </p:nvSpPr>
            <p:spPr>
              <a:xfrm>
                <a:off x="934956" y="3740679"/>
                <a:ext cx="1854200" cy="1854200"/>
              </a:xfrm>
              <a:prstGeom prst="teardrop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눈물 방울 7"/>
              <p:cNvSpPr/>
              <p:nvPr/>
            </p:nvSpPr>
            <p:spPr>
              <a:xfrm rot="5400000">
                <a:off x="934956" y="1827212"/>
                <a:ext cx="1854200" cy="1854200"/>
              </a:xfrm>
              <a:prstGeom prst="teardrop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눈물 방울 8"/>
              <p:cNvSpPr/>
              <p:nvPr/>
            </p:nvSpPr>
            <p:spPr>
              <a:xfrm rot="10800000">
                <a:off x="2856889" y="1827212"/>
                <a:ext cx="1854200" cy="1854200"/>
              </a:xfrm>
              <a:prstGeom prst="teardrop">
                <a:avLst/>
              </a:prstGeom>
              <a:solidFill>
                <a:srgbClr val="E75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눈물 방울 9"/>
              <p:cNvSpPr/>
              <p:nvPr/>
            </p:nvSpPr>
            <p:spPr>
              <a:xfrm rot="16200000">
                <a:off x="2856889" y="3740679"/>
                <a:ext cx="1854200" cy="1854200"/>
              </a:xfrm>
              <a:prstGeom prst="teardrop">
                <a:avLst/>
              </a:prstGeom>
              <a:solidFill>
                <a:srgbClr val="4E5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3321595" y="2412667"/>
              <a:ext cx="1349344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이진우</a:t>
              </a:r>
              <a:endParaRPr lang="en-US" altLang="ko-KR" sz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클라이언트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47223" y="2412667"/>
              <a:ext cx="925022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정상현</a:t>
              </a:r>
              <a:endParaRPr lang="en-US" altLang="ko-KR" sz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게임기획  </a:t>
              </a:r>
              <a:endParaRPr lang="en-US" altLang="ko-KR" sz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80715" y="4330368"/>
              <a:ext cx="1031102" cy="5091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임치연</a:t>
              </a:r>
              <a:endParaRPr lang="en-US" altLang="ko-KR" sz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클라이언트 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86122" y="4330368"/>
              <a:ext cx="847231" cy="30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공동작업</a:t>
              </a:r>
              <a:endPara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73668" y="1816459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PROCESS1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84" y="2193197"/>
            <a:ext cx="32143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IOCP </a:t>
            </a:r>
            <a:r>
              <a:rPr lang="ko-KR" altLang="en-US" sz="1100">
                <a:solidFill>
                  <a:schemeClr val="bg1"/>
                </a:solidFill>
              </a:rPr>
              <a:t>소켓 모델을 사용해서 서버</a:t>
            </a:r>
            <a:r>
              <a:rPr lang="en-US" altLang="ko-KR" sz="1100">
                <a:solidFill>
                  <a:schemeClr val="bg1"/>
                </a:solidFill>
              </a:rPr>
              <a:t>/</a:t>
            </a:r>
            <a:r>
              <a:rPr lang="ko-KR" altLang="en-US" sz="1100">
                <a:solidFill>
                  <a:schemeClr val="bg1"/>
                </a:solidFill>
              </a:rPr>
              <a:t>클라이언트 구축</a:t>
            </a:r>
          </a:p>
          <a:p>
            <a:r>
              <a:rPr lang="en-US" altLang="ko-KR" sz="1100">
                <a:solidFill>
                  <a:schemeClr val="bg1"/>
                </a:solidFill>
              </a:rPr>
              <a:t>- </a:t>
            </a:r>
            <a:r>
              <a:rPr lang="ko-KR" altLang="en-US" sz="1100">
                <a:solidFill>
                  <a:schemeClr val="bg1"/>
                </a:solidFill>
              </a:rPr>
              <a:t>스레드의 효율적인 사용으로 많은 접속자 수용</a:t>
            </a:r>
          </a:p>
          <a:p>
            <a:endParaRPr lang="ko-KR" altLang="en-US" sz="1100">
              <a:solidFill>
                <a:schemeClr val="bg1"/>
              </a:solidFill>
            </a:endParaRPr>
          </a:p>
          <a:p>
            <a:r>
              <a:rPr lang="ko-KR" altLang="en-US" sz="1100">
                <a:solidFill>
                  <a:schemeClr val="bg1"/>
                </a:solidFill>
              </a:rPr>
              <a:t>서버 클라이언트 동기화 최적화</a:t>
            </a:r>
          </a:p>
          <a:p>
            <a:r>
              <a:rPr lang="en-US" altLang="ko-KR" sz="1100">
                <a:solidFill>
                  <a:schemeClr val="bg1"/>
                </a:solidFill>
              </a:rPr>
              <a:t>- </a:t>
            </a:r>
            <a:r>
              <a:rPr lang="ko-KR" altLang="en-US" sz="1100">
                <a:solidFill>
                  <a:schemeClr val="bg1"/>
                </a:solidFill>
              </a:rPr>
              <a:t>충돌 처리연산 최적화</a:t>
            </a:r>
          </a:p>
          <a:p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>
            <a:off x="1938866" y="1985736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flipH="1">
            <a:off x="6573071" y="1985736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1938866" y="4932151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flipH="1" flipV="1">
            <a:off x="6539893" y="4932151"/>
            <a:ext cx="1439334" cy="347133"/>
          </a:xfrm>
          <a:custGeom>
            <a:avLst/>
            <a:gdLst>
              <a:gd name="connsiteX0" fmla="*/ 1439334 w 1439334"/>
              <a:gd name="connsiteY0" fmla="*/ 347133 h 347133"/>
              <a:gd name="connsiteX1" fmla="*/ 1092201 w 1439334"/>
              <a:gd name="connsiteY1" fmla="*/ 0 h 347133"/>
              <a:gd name="connsiteX2" fmla="*/ 0 w 1439334"/>
              <a:gd name="connsiteY2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34" h="347133">
                <a:moveTo>
                  <a:pt x="1439334" y="347133"/>
                </a:moveTo>
                <a:lnTo>
                  <a:pt x="109220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E7535F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668" y="5110007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PROCESS3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1443" y="3524187"/>
            <a:ext cx="253466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</a:rPr>
              <a:t>Unity</a:t>
            </a:r>
            <a:r>
              <a:rPr lang="ko-KR" altLang="en-US" sz="1100">
                <a:solidFill>
                  <a:schemeClr val="bg1"/>
                </a:solidFill>
              </a:rPr>
              <a:t>엔진 자체 지원기능 숙달</a:t>
            </a:r>
            <a:endParaRPr lang="en-US" altLang="ko-KR" sz="11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ko-KR" sz="1100">
                <a:solidFill>
                  <a:schemeClr val="bg1"/>
                </a:solidFill>
              </a:rPr>
              <a:t>-</a:t>
            </a:r>
            <a:r>
              <a:rPr lang="ko-KR" altLang="en-US" sz="1050">
                <a:solidFill>
                  <a:schemeClr val="bg1"/>
                </a:solidFill>
              </a:rPr>
              <a:t>랜더링</a:t>
            </a:r>
            <a:r>
              <a:rPr lang="en-US" altLang="ko-KR" sz="1050">
                <a:solidFill>
                  <a:schemeClr val="bg1"/>
                </a:solidFill>
              </a:rPr>
              <a:t>, </a:t>
            </a:r>
            <a:r>
              <a:rPr lang="ko-KR" altLang="en-US" sz="1050">
                <a:solidFill>
                  <a:schemeClr val="bg1"/>
                </a:solidFill>
              </a:rPr>
              <a:t>라이팅</a:t>
            </a:r>
            <a:r>
              <a:rPr lang="en-US" altLang="ko-KR" sz="1050">
                <a:solidFill>
                  <a:schemeClr val="bg1"/>
                </a:solidFill>
              </a:rPr>
              <a:t>, </a:t>
            </a:r>
            <a:r>
              <a:rPr lang="ko-KR" altLang="en-US" sz="1050">
                <a:solidFill>
                  <a:schemeClr val="bg1"/>
                </a:solidFill>
              </a:rPr>
              <a:t>지형</a:t>
            </a:r>
            <a:r>
              <a:rPr lang="en-US" altLang="ko-KR" sz="1050">
                <a:solidFill>
                  <a:schemeClr val="bg1"/>
                </a:solidFill>
              </a:rPr>
              <a:t>, </a:t>
            </a:r>
            <a:r>
              <a:rPr lang="ko-KR" altLang="en-US" sz="1050">
                <a:solidFill>
                  <a:schemeClr val="bg1"/>
                </a:solidFill>
              </a:rPr>
              <a:t>물리엔진 등</a:t>
            </a:r>
            <a:endParaRPr lang="en-US" altLang="ko-KR" sz="1050">
              <a:solidFill>
                <a:schemeClr val="bg1"/>
              </a:solidFill>
            </a:endParaRPr>
          </a:p>
          <a:p>
            <a:pPr>
              <a:buNone/>
            </a:pPr>
            <a:endParaRPr lang="en-US" altLang="ko-KR" sz="1100">
              <a:solidFill>
                <a:schemeClr val="bg1"/>
              </a:solidFill>
            </a:endParaRPr>
          </a:p>
          <a:p>
            <a:pPr>
              <a:buNone/>
            </a:pPr>
            <a:r>
              <a:rPr lang="ko-KR" altLang="en-US" sz="1100">
                <a:solidFill>
                  <a:schemeClr val="bg1"/>
                </a:solidFill>
              </a:rPr>
              <a:t>비전투 </a:t>
            </a:r>
            <a:r>
              <a:rPr lang="en-US" altLang="ko-KR" sz="1100">
                <a:solidFill>
                  <a:schemeClr val="bg1"/>
                </a:solidFill>
              </a:rPr>
              <a:t>&amp; </a:t>
            </a:r>
            <a:r>
              <a:rPr lang="ko-KR" altLang="en-US" sz="1100">
                <a:solidFill>
                  <a:schemeClr val="bg1"/>
                </a:solidFill>
              </a:rPr>
              <a:t>전투시 </a:t>
            </a:r>
            <a:endParaRPr lang="en-US" altLang="ko-KR" sz="11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ko-KR" sz="1100">
                <a:solidFill>
                  <a:schemeClr val="bg1"/>
                </a:solidFill>
              </a:rPr>
              <a:t>-</a:t>
            </a:r>
            <a:r>
              <a:rPr lang="ko-KR" altLang="en-US" sz="1100">
                <a:solidFill>
                  <a:schemeClr val="bg1"/>
                </a:solidFill>
              </a:rPr>
              <a:t>소리와 체력감소에 따른 적의 반응</a:t>
            </a:r>
            <a:r>
              <a:rPr lang="en-US" altLang="ko-KR" sz="1100">
                <a:solidFill>
                  <a:schemeClr val="bg1"/>
                </a:solidFill>
              </a:rPr>
              <a:t>(AI)</a:t>
            </a:r>
          </a:p>
          <a:p>
            <a:endParaRPr lang="en-US" altLang="ko-KR" sz="1100">
              <a:solidFill>
                <a:schemeClr val="bg1"/>
              </a:solidFill>
            </a:endParaRPr>
          </a:p>
          <a:p>
            <a:r>
              <a:rPr lang="ko-KR" altLang="en-US" sz="1100">
                <a:solidFill>
                  <a:schemeClr val="bg1"/>
                </a:solidFill>
              </a:rPr>
              <a:t>충돌 체크</a:t>
            </a:r>
            <a:endParaRPr lang="en-US" altLang="ko-KR" sz="1100">
              <a:solidFill>
                <a:schemeClr val="bg1"/>
              </a:solidFill>
            </a:endParaRPr>
          </a:p>
          <a:p>
            <a:r>
              <a:rPr lang="en-US" altLang="ko-KR" sz="1100">
                <a:solidFill>
                  <a:schemeClr val="bg1"/>
                </a:solidFill>
              </a:rPr>
              <a:t>-</a:t>
            </a:r>
            <a:r>
              <a:rPr lang="ko-KR" altLang="en-US" sz="1100">
                <a:solidFill>
                  <a:schemeClr val="bg1"/>
                </a:solidFill>
              </a:rPr>
              <a:t>거리</a:t>
            </a:r>
            <a:r>
              <a:rPr lang="en-US" altLang="ko-KR" sz="1100">
                <a:solidFill>
                  <a:schemeClr val="bg1"/>
                </a:solidFill>
              </a:rPr>
              <a:t>,</a:t>
            </a:r>
            <a:r>
              <a:rPr lang="ko-KR" altLang="en-US" sz="1100">
                <a:solidFill>
                  <a:schemeClr val="bg1"/>
                </a:solidFill>
              </a:rPr>
              <a:t>시간</a:t>
            </a:r>
            <a:r>
              <a:rPr lang="en-US" altLang="ko-KR" sz="1100">
                <a:solidFill>
                  <a:schemeClr val="bg1"/>
                </a:solidFill>
              </a:rPr>
              <a:t>,</a:t>
            </a:r>
            <a:r>
              <a:rPr lang="ko-KR" altLang="en-US" sz="1100">
                <a:solidFill>
                  <a:schemeClr val="bg1"/>
                </a:solidFill>
              </a:rPr>
              <a:t>각도 검사</a:t>
            </a:r>
            <a:endParaRPr lang="en-US" altLang="ko-KR" sz="1100">
              <a:solidFill>
                <a:schemeClr val="bg1"/>
              </a:solidFill>
            </a:endParaRPr>
          </a:p>
          <a:p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8102348" y="1816459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PROCESS2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97709" y="2193197"/>
            <a:ext cx="460453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</a:rPr>
              <a:t>게임 요소 설정 및 기획</a:t>
            </a:r>
            <a:endParaRPr lang="en-US" altLang="ko-KR" sz="1100">
              <a:solidFill>
                <a:schemeClr val="bg1"/>
              </a:solidFill>
            </a:endParaRPr>
          </a:p>
          <a:p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– </a:t>
            </a:r>
            <a:r>
              <a:rPr lang="ko-KR" altLang="en-US" sz="1100">
                <a:solidFill>
                  <a:schemeClr val="bg1"/>
                </a:solidFill>
              </a:rPr>
              <a:t>게임디자인</a:t>
            </a:r>
            <a:r>
              <a:rPr lang="en-US" altLang="ko-KR" sz="1100">
                <a:solidFill>
                  <a:schemeClr val="bg1"/>
                </a:solidFill>
              </a:rPr>
              <a:t>/</a:t>
            </a:r>
            <a:r>
              <a:rPr lang="ko-KR" altLang="en-US" sz="1100">
                <a:solidFill>
                  <a:schemeClr val="bg1"/>
                </a:solidFill>
              </a:rPr>
              <a:t>게임시스템</a:t>
            </a:r>
            <a:endParaRPr lang="en-US" altLang="ko-KR" sz="1100">
              <a:solidFill>
                <a:schemeClr val="bg1"/>
              </a:solidFill>
            </a:endParaRPr>
          </a:p>
          <a:p>
            <a:r>
              <a:rPr lang="ko-KR" altLang="en-US" sz="1100">
                <a:solidFill>
                  <a:schemeClr val="bg1"/>
                </a:solidFill>
              </a:rPr>
              <a:t>게임 내적요소 설정 및 기획</a:t>
            </a:r>
            <a:endParaRPr lang="en-US" altLang="ko-KR" sz="1100">
              <a:solidFill>
                <a:schemeClr val="bg1"/>
              </a:solidFill>
            </a:endParaRPr>
          </a:p>
          <a:p>
            <a:r>
              <a:rPr lang="en-US" altLang="ko-KR" sz="1100">
                <a:solidFill>
                  <a:schemeClr val="bg1"/>
                </a:solidFill>
              </a:rPr>
              <a:t>-</a:t>
            </a:r>
            <a:r>
              <a:rPr lang="ko-KR" altLang="en-US" sz="1050">
                <a:solidFill>
                  <a:schemeClr val="bg1"/>
                </a:solidFill>
              </a:rPr>
              <a:t>게임 내용 세부 설정 </a:t>
            </a:r>
            <a:r>
              <a:rPr lang="en-US" altLang="ko-KR" sz="1050">
                <a:solidFill>
                  <a:schemeClr val="bg1"/>
                </a:solidFill>
              </a:rPr>
              <a:t>/ </a:t>
            </a:r>
            <a:r>
              <a:rPr lang="ko-KR" altLang="en-US" sz="1050">
                <a:solidFill>
                  <a:schemeClr val="bg1"/>
                </a:solidFill>
              </a:rPr>
              <a:t>레벨 </a:t>
            </a:r>
            <a:r>
              <a:rPr lang="en-US" altLang="ko-KR" sz="1050">
                <a:solidFill>
                  <a:schemeClr val="bg1"/>
                </a:solidFill>
              </a:rPr>
              <a:t>/</a:t>
            </a:r>
            <a:r>
              <a:rPr lang="ko-KR" altLang="en-US" sz="1050">
                <a:solidFill>
                  <a:schemeClr val="bg1"/>
                </a:solidFill>
              </a:rPr>
              <a:t>밸런싱및 흥미요소</a:t>
            </a:r>
            <a:endParaRPr lang="en-US" altLang="ko-KR" sz="1100">
              <a:solidFill>
                <a:schemeClr val="bg1"/>
              </a:solidFill>
            </a:endParaRPr>
          </a:p>
          <a:p>
            <a:pPr algn="r"/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8102348" y="5110007"/>
            <a:ext cx="1197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PROCESS4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07319" y="4739763"/>
            <a:ext cx="20024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게임콘텐츠 제작및 밸런스 조정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1443" y="1085636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중점연구분석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1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634578" y="2410883"/>
            <a:ext cx="8636844" cy="1839384"/>
            <a:chOff x="838200" y="2465468"/>
            <a:chExt cx="8124235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232222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108762" y="2610808"/>
              <a:ext cx="1189088" cy="1240805"/>
              <a:chOff x="1108762" y="2610808"/>
              <a:chExt cx="1189088" cy="1240805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16210" y="2610808"/>
                <a:ext cx="57419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1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351066" y="3017758"/>
                <a:ext cx="704473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연구목적</a:t>
                </a:r>
                <a:endParaRPr lang="en-US" altLang="ko-KR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12831" y="3533153"/>
                <a:ext cx="1180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게임개발 동기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우리가 얻을수있는 가치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2677403" y="2610808"/>
              <a:ext cx="1248813" cy="1240805"/>
              <a:chOff x="1078898" y="2610808"/>
              <a:chExt cx="1248813" cy="124080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1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78898" y="3017758"/>
                <a:ext cx="1248813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게임 소개 및 특징</a:t>
                </a:r>
                <a:endParaRPr lang="ko-KR" altLang="en-US" sz="1200" b="1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161080" y="3533153"/>
                <a:ext cx="1084455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게임의 간략한 소개와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>
                    <a:solidFill>
                      <a:schemeClr val="bg1"/>
                    </a:solidFill>
                  </a:rPr>
                  <a:t>본</a:t>
                </a:r>
                <a:r>
                  <a:rPr lang="ko-KR" altLang="en-US" sz="800" smtClean="0">
                    <a:solidFill>
                      <a:schemeClr val="bg1"/>
                    </a:solidFill>
                  </a:rPr>
                  <a:t>게임만의 특징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4305773" y="2610808"/>
              <a:ext cx="1189088" cy="1240805"/>
              <a:chOff x="1108762" y="2610808"/>
              <a:chExt cx="1189088" cy="1240805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1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82939" y="3017758"/>
                <a:ext cx="1040727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게임방법 소개</a:t>
                </a:r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200" b="1" dirty="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112836" y="3533153"/>
                <a:ext cx="1180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게임의 대략적인 소개와</a:t>
                </a:r>
                <a:endParaRPr lang="en-US" altLang="ko-KR" sz="80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800" smtClean="0">
                    <a:solidFill>
                      <a:schemeClr val="bg1"/>
                    </a:solidFill>
                  </a:rPr>
                  <a:t>구성 리소스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752280" y="2610808"/>
              <a:ext cx="1493086" cy="1240805"/>
              <a:chOff x="956763" y="2610808"/>
              <a:chExt cx="1493086" cy="1240805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1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71635" y="3017758"/>
                <a:ext cx="1063345" cy="434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환경</a:t>
                </a:r>
                <a:endParaRPr lang="en-US" altLang="ko-KR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&amp; </a:t>
                </a:r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기술적 요소</a:t>
                </a:r>
                <a:endParaRPr lang="ko-KR" altLang="en-US" sz="1200" b="1" dirty="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956763" y="3533153"/>
                <a:ext cx="1493086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환경과 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이게임안에 들어가는 기술적</a:t>
                </a:r>
                <a:r>
                  <a:rPr lang="ko-KR" altLang="en-US" sz="80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800" smtClean="0">
                    <a:solidFill>
                      <a:schemeClr val="bg1"/>
                    </a:solidFill>
                  </a:rPr>
                  <a:t>요소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7502784" y="2610808"/>
              <a:ext cx="1189088" cy="1240805"/>
              <a:chOff x="1108762" y="2610808"/>
              <a:chExt cx="1189088" cy="124080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Part5.</a:t>
                </a:r>
                <a:endParaRPr lang="ko-KR" altLang="en-US" sz="1100" u="sng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78714" y="2880946"/>
                <a:ext cx="1054298" cy="607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중점 연구 분석</a:t>
                </a:r>
                <a:endParaRPr lang="en-US" altLang="ko-KR" sz="12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&amp;</a:t>
                </a:r>
              </a:p>
              <a:p>
                <a:pPr algn="ctr"/>
                <a:r>
                  <a:rPr lang="ko-KR" altLang="en-US" sz="12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 정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216118" y="3533153"/>
                <a:ext cx="974381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중점 연구 분석과</a:t>
                </a:r>
                <a:endParaRPr lang="en-US" altLang="ko-KR" sz="8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구성원별 역할 분담</a:t>
                </a:r>
                <a:r>
                  <a:rPr lang="en-US" altLang="ko-KR" sz="8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800" dirty="0"/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32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05" y="1907822"/>
            <a:ext cx="8450876" cy="39976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1443" y="1085636"/>
            <a:ext cx="2031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STEP5.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중점연구분석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2201" y="660284"/>
            <a:ext cx="759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3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3600" b="1" dirty="0"/>
          </a:p>
        </p:txBody>
      </p:sp>
      <p:sp>
        <p:nvSpPr>
          <p:cNvPr id="10" name="직사각형 9"/>
          <p:cNvSpPr/>
          <p:nvPr/>
        </p:nvSpPr>
        <p:spPr>
          <a:xfrm>
            <a:off x="1210734" y="4604950"/>
            <a:ext cx="7603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7200" smtClean="0">
                <a:solidFill>
                  <a:srgbClr val="7198C0"/>
                </a:solidFill>
              </a:rPr>
              <a:t>Q &amp; A</a:t>
            </a:r>
            <a:endParaRPr lang="ko-KR" altLang="en-US" sz="7200" dirty="0">
              <a:solidFill>
                <a:srgbClr val="7198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2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85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127022" y="2468688"/>
            <a:ext cx="3651962" cy="1347043"/>
            <a:chOff x="3127022" y="2468688"/>
            <a:chExt cx="3651962" cy="1347043"/>
          </a:xfrm>
        </p:grpSpPr>
        <p:sp>
          <p:nvSpPr>
            <p:cNvPr id="3" name="직사각형 2"/>
            <p:cNvSpPr/>
            <p:nvPr/>
          </p:nvSpPr>
          <p:spPr>
            <a:xfrm>
              <a:off x="4860634" y="3554121"/>
              <a:ext cx="18473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alt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127022" y="2468688"/>
              <a:ext cx="3651962" cy="822483"/>
              <a:chOff x="3127025" y="2536448"/>
              <a:chExt cx="3651962" cy="822483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3127025" y="2536448"/>
                <a:ext cx="36519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36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F2DDC0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“golden beach ”</a:t>
                </a:r>
                <a:endParaRPr lang="ko-KR" altLang="en-US" sz="36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411028" y="3112710"/>
                <a:ext cx="108395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&lt; </a:t>
                </a:r>
                <a:r>
                  <a:rPr lang="ko-KR" altLang="en-US" sz="10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이대현 교수님</a:t>
                </a:r>
                <a:r>
                  <a:rPr lang="en-US" altLang="ko-KR" sz="100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&gt;</a:t>
                </a:r>
                <a:endParaRPr lang="en-US" altLang="ko-KR" sz="10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>
              <a:off x="3855723" y="3318703"/>
              <a:ext cx="219456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5677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9233" y="1722254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STEP1.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연구목적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9233" y="2430140"/>
            <a:ext cx="3801533" cy="993183"/>
            <a:chOff x="5698896" y="2066074"/>
            <a:chExt cx="3801533" cy="993183"/>
          </a:xfrm>
        </p:grpSpPr>
        <p:sp>
          <p:nvSpPr>
            <p:cNvPr id="13" name="직사각형 12"/>
            <p:cNvSpPr/>
            <p:nvPr/>
          </p:nvSpPr>
          <p:spPr>
            <a:xfrm>
              <a:off x="5698896" y="2066074"/>
              <a:ext cx="3292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FEATURE1 l NEW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36996" y="2351371"/>
              <a:ext cx="376343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solidFill>
                    <a:schemeClr val="bg1"/>
                  </a:solidFill>
                </a:rPr>
                <a:t>헌팅시뮬레이션</a:t>
              </a:r>
              <a:r>
                <a:rPr lang="en-US" altLang="ko-KR" sz="1000">
                  <a:solidFill>
                    <a:schemeClr val="bg1"/>
                  </a:solidFill>
                </a:rPr>
                <a:t>+FPS</a:t>
              </a:r>
              <a:r>
                <a:rPr lang="ko-KR" altLang="en-US" sz="1000">
                  <a:solidFill>
                    <a:schemeClr val="bg1"/>
                  </a:solidFill>
                </a:rPr>
                <a:t>요소가 가미된</a:t>
              </a:r>
              <a:r>
                <a:rPr lang="en-US" altLang="ko-KR" sz="1000">
                  <a:solidFill>
                    <a:schemeClr val="bg1"/>
                  </a:solidFill>
                </a:rPr>
                <a:t> </a:t>
              </a:r>
              <a:r>
                <a:rPr lang="ko-KR" altLang="en-US" sz="1000">
                  <a:solidFill>
                    <a:schemeClr val="bg1"/>
                  </a:solidFill>
                </a:rPr>
                <a:t>게임 </a:t>
              </a:r>
              <a:r>
                <a:rPr lang="ko-KR" altLang="en-US" sz="1000" smtClean="0">
                  <a:solidFill>
                    <a:schemeClr val="bg1"/>
                  </a:solidFill>
                </a:rPr>
                <a:t>개발</a:t>
              </a:r>
              <a:endParaRPr lang="en-US" altLang="ko-KR" sz="1000" smtClean="0">
                <a:solidFill>
                  <a:schemeClr val="bg1"/>
                </a:solidFill>
              </a:endParaRPr>
            </a:p>
            <a:p>
              <a:endParaRPr lang="en-US" altLang="ko-KR" sz="1000" smtClean="0">
                <a:solidFill>
                  <a:schemeClr val="bg1"/>
                </a:solidFill>
              </a:endParaRPr>
            </a:p>
            <a:p>
              <a:r>
                <a:rPr lang="ko-KR" altLang="en-US" sz="1000" smtClean="0">
                  <a:solidFill>
                    <a:schemeClr val="bg1"/>
                  </a:solidFill>
                </a:rPr>
                <a:t>각 역할별 업무분담으로 팀프로젝트 개발 경험</a:t>
              </a:r>
              <a:endParaRPr lang="en-US" altLang="ko-KR" sz="1000">
                <a:solidFill>
                  <a:schemeClr val="bg1"/>
                </a:solidFill>
              </a:endParaRPr>
            </a:p>
            <a:p>
              <a:endParaRPr lang="en-US" altLang="ko-KR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9233" y="3609265"/>
            <a:ext cx="3801533" cy="839295"/>
            <a:chOff x="5698896" y="3245199"/>
            <a:chExt cx="3801533" cy="839295"/>
          </a:xfrm>
        </p:grpSpPr>
        <p:sp>
          <p:nvSpPr>
            <p:cNvPr id="16" name="직사각형 15"/>
            <p:cNvSpPr/>
            <p:nvPr/>
          </p:nvSpPr>
          <p:spPr>
            <a:xfrm>
              <a:off x="5698896" y="3245199"/>
              <a:ext cx="23593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FEATURE2 l  collaboration 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36996" y="3530496"/>
              <a:ext cx="3763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교류로 인한 효율적인  커뮤니케이션 향상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다중작업 분배  </a:t>
              </a:r>
              <a:r>
                <a:rPr lang="en-US" altLang="ko-KR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공동프로젝트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9233" y="4788391"/>
            <a:ext cx="3801533" cy="993183"/>
            <a:chOff x="5698896" y="4424325"/>
            <a:chExt cx="3801533" cy="993183"/>
          </a:xfrm>
        </p:grpSpPr>
        <p:sp>
          <p:nvSpPr>
            <p:cNvPr id="19" name="직사각형 18"/>
            <p:cNvSpPr/>
            <p:nvPr/>
          </p:nvSpPr>
          <p:spPr>
            <a:xfrm>
              <a:off x="5698896" y="4424325"/>
              <a:ext cx="19085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2DDC0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FEATURE3 l upgrade</a:t>
              </a:r>
              <a:endParaRPr lang="ko-KR" altLang="en-US" sz="1100" b="1" dirty="0">
                <a:solidFill>
                  <a:srgbClr val="E7535F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36996" y="4709622"/>
              <a:ext cx="376343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게임엔진과 서버구현  게임기획의 경험과 숙달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0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구성원별 로  작업에 전문성  부여</a:t>
              </a:r>
              <a:endParaRPr lang="en-US" altLang="ko-KR" sz="10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000" smtClean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4660901" y="1499233"/>
            <a:ext cx="0" cy="4364359"/>
          </a:xfrm>
          <a:prstGeom prst="line">
            <a:avLst/>
          </a:prstGeom>
          <a:ln w="3175">
            <a:solidFill>
              <a:srgbClr val="E7535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539998" y="2179121"/>
            <a:ext cx="1413300" cy="14133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126996" y="2179121"/>
            <a:ext cx="1413300" cy="14133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539998" y="3770403"/>
            <a:ext cx="1413300" cy="14133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126996" y="3770403"/>
            <a:ext cx="1413300" cy="14133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53000" y="2179121"/>
            <a:ext cx="1413300" cy="14133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953000" y="3770403"/>
            <a:ext cx="1413300" cy="14133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68300" y="2533434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명칭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골든비치</a:t>
            </a:r>
            <a:r>
              <a:rPr lang="en-US" altLang="ko-KR" sz="11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3" y="2099203"/>
            <a:ext cx="5063067" cy="31644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88874" y="2841211"/>
            <a:ext cx="2310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헌팅시뮬레이션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FPS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3055" y="3456765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시점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400" y="3843967"/>
            <a:ext cx="2271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모드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스토리모드 헌팅모드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300" y="3148988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플렛폼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61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302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3340" y="3125892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8300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5" y="1828837"/>
            <a:ext cx="1505165" cy="1063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98876" y="3347051"/>
            <a:ext cx="1168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늑대  개체수 많음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소형 체력 </a:t>
            </a:r>
            <a:r>
              <a:rPr lang="en-US" altLang="ko-KR" sz="1000" smtClean="0">
                <a:solidFill>
                  <a:schemeClr val="bg1"/>
                </a:solidFill>
              </a:rPr>
              <a:t>80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>
                <a:solidFill>
                  <a:schemeClr val="bg1"/>
                </a:solidFill>
              </a:rPr>
              <a:t>6</a:t>
            </a:r>
            <a:r>
              <a:rPr lang="en-US" altLang="ko-KR" sz="1000" smtClean="0">
                <a:solidFill>
                  <a:schemeClr val="bg1"/>
                </a:solidFill>
              </a:rPr>
              <a:t>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11046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2789156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9" y="1828837"/>
            <a:ext cx="1575928" cy="1180425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843332" y="3347051"/>
            <a:ext cx="10807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말 개체수 보통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중대형 체력 </a:t>
            </a:r>
            <a:r>
              <a:rPr lang="en-US" altLang="ko-KR" sz="1000" smtClean="0">
                <a:solidFill>
                  <a:schemeClr val="bg1"/>
                </a:solidFill>
              </a:rPr>
              <a:t>150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8m/s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40420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5223347" y="3274324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28206"/>
            <a:ext cx="1507870" cy="112172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5265086" y="3347051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호랑이 개체수 적음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중형 체력 </a:t>
            </a:r>
            <a:r>
              <a:rPr lang="en-US" altLang="ko-KR" sz="1000" smtClean="0">
                <a:solidFill>
                  <a:schemeClr val="bg1"/>
                </a:solidFill>
              </a:rPr>
              <a:t>250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12m/s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69794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000" dirty="0"/>
          </a:p>
        </p:txBody>
      </p:sp>
      <p:sp>
        <p:nvSpPr>
          <p:cNvPr id="41" name="직사각형 40"/>
          <p:cNvSpPr/>
          <p:nvPr/>
        </p:nvSpPr>
        <p:spPr>
          <a:xfrm>
            <a:off x="7652197" y="3237018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51" y="1828149"/>
            <a:ext cx="1517022" cy="112178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7699722" y="3309745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코끼리 개체수 희박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 smtClean="0">
                <a:solidFill>
                  <a:schemeClr val="bg1"/>
                </a:solidFill>
              </a:rPr>
              <a:t>1500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3m/s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499169" y="304736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68300" y="990600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5" y="4061460"/>
            <a:ext cx="1505165" cy="10236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9" y="4044128"/>
            <a:ext cx="1575928" cy="1058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61460"/>
            <a:ext cx="1507870" cy="10582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</p:spPr>
      </p:pic>
      <p:cxnSp>
        <p:nvCxnSpPr>
          <p:cNvPr id="51" name="직선 연결선 50"/>
          <p:cNvCxnSpPr/>
          <p:nvPr/>
        </p:nvCxnSpPr>
        <p:spPr>
          <a:xfrm>
            <a:off x="54695" y="5234940"/>
            <a:ext cx="9906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210512" y="515281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000"/>
          </a:p>
        </p:txBody>
      </p:sp>
      <p:sp>
        <p:nvSpPr>
          <p:cNvPr id="53" name="타원 52"/>
          <p:cNvSpPr/>
          <p:nvPr/>
        </p:nvSpPr>
        <p:spPr>
          <a:xfrm>
            <a:off x="3643765" y="513757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1000"/>
          </a:p>
        </p:txBody>
      </p:sp>
      <p:sp>
        <p:nvSpPr>
          <p:cNvPr id="54" name="타원 53"/>
          <p:cNvSpPr/>
          <p:nvPr/>
        </p:nvSpPr>
        <p:spPr>
          <a:xfrm>
            <a:off x="6069794" y="5137572"/>
            <a:ext cx="194736" cy="194736"/>
          </a:xfrm>
          <a:prstGeom prst="ellipse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1000"/>
          </a:p>
        </p:txBody>
      </p:sp>
      <p:sp>
        <p:nvSpPr>
          <p:cNvPr id="55" name="직사각형 54"/>
          <p:cNvSpPr/>
          <p:nvPr/>
        </p:nvSpPr>
        <p:spPr>
          <a:xfrm>
            <a:off x="363540" y="5424668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843332" y="5435360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268219" y="5450600"/>
            <a:ext cx="1888680" cy="699452"/>
          </a:xfrm>
          <a:prstGeom prst="rect">
            <a:avLst/>
          </a:prstGeom>
          <a:solidFill>
            <a:srgbClr val="4E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0335" y="5497395"/>
            <a:ext cx="1040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곰</a:t>
            </a:r>
            <a:r>
              <a:rPr lang="ko-KR" altLang="en-US" sz="1000" smtClean="0">
                <a:solidFill>
                  <a:schemeClr val="bg1"/>
                </a:solidFill>
              </a:rPr>
              <a:t>  개체수 적음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>
                <a:solidFill>
                  <a:schemeClr val="bg1"/>
                </a:solidFill>
              </a:rPr>
              <a:t>5</a:t>
            </a:r>
            <a:r>
              <a:rPr lang="en-US" altLang="ko-KR" sz="1000" smtClean="0">
                <a:solidFill>
                  <a:schemeClr val="bg1"/>
                </a:solidFill>
              </a:rPr>
              <a:t>50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>
                <a:solidFill>
                  <a:schemeClr val="bg1"/>
                </a:solidFill>
              </a:rPr>
              <a:t>6</a:t>
            </a:r>
            <a:r>
              <a:rPr lang="en-US" altLang="ko-KR" sz="1000" smtClean="0">
                <a:solidFill>
                  <a:schemeClr val="bg1"/>
                </a:solidFill>
              </a:rPr>
              <a:t>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36404" y="5508087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코뿔소 개체수 적음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대형 체력 </a:t>
            </a:r>
            <a:r>
              <a:rPr lang="en-US" altLang="ko-KR" sz="1000" smtClean="0">
                <a:solidFill>
                  <a:schemeClr val="bg1"/>
                </a:solidFill>
              </a:rPr>
              <a:t>800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8m/s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70595" y="5508087"/>
            <a:ext cx="1168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사자 개체수 보통 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중형 체력 </a:t>
            </a:r>
            <a:r>
              <a:rPr lang="en-US" altLang="ko-KR" sz="1000" smtClean="0">
                <a:solidFill>
                  <a:schemeClr val="bg1"/>
                </a:solidFill>
              </a:rPr>
              <a:t>300</a:t>
            </a:r>
          </a:p>
          <a:p>
            <a:r>
              <a:rPr lang="ko-KR" altLang="en-US" sz="1000" smtClean="0">
                <a:solidFill>
                  <a:schemeClr val="bg1"/>
                </a:solidFill>
              </a:rPr>
              <a:t>이동속도 </a:t>
            </a:r>
            <a:r>
              <a:rPr lang="en-US" altLang="ko-KR" sz="1000" smtClean="0">
                <a:solidFill>
                  <a:schemeClr val="bg1"/>
                </a:solidFill>
              </a:rPr>
              <a:t>10m/s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9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4" y="2377714"/>
            <a:ext cx="4724400" cy="2645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7645" y="169674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헌팅맵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2395" y="2253996"/>
            <a:ext cx="312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E7535F"/>
                </a:solidFill>
              </a:rPr>
              <a:t>사막지역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1200 x 1200</a:t>
            </a:r>
          </a:p>
          <a:p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ko-KR" altLang="en-US" sz="1600" smtClean="0">
                <a:solidFill>
                  <a:schemeClr val="bg1"/>
                </a:solidFill>
              </a:rPr>
              <a:t>출현 개체수 </a:t>
            </a:r>
            <a:r>
              <a:rPr lang="en-US" altLang="ko-KR" sz="1600" smtClean="0">
                <a:solidFill>
                  <a:schemeClr val="bg1"/>
                </a:solidFill>
              </a:rPr>
              <a:t>120</a:t>
            </a: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rgbClr val="E7535F"/>
                </a:solidFill>
              </a:rPr>
              <a:t>초원지역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1200 x 800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출현 개체수 </a:t>
            </a:r>
            <a:r>
              <a:rPr lang="en-US" altLang="ko-KR" sz="1400" smtClean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8" name="도넛 7"/>
          <p:cNvSpPr/>
          <p:nvPr/>
        </p:nvSpPr>
        <p:spPr>
          <a:xfrm>
            <a:off x="1371050" y="3810000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2114550" y="347337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2982464" y="3148012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3154647" y="378142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도넛 14"/>
          <p:cNvSpPr/>
          <p:nvPr/>
        </p:nvSpPr>
        <p:spPr>
          <a:xfrm>
            <a:off x="4669122" y="3238500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도넛 15"/>
          <p:cNvSpPr/>
          <p:nvPr/>
        </p:nvSpPr>
        <p:spPr>
          <a:xfrm>
            <a:off x="4565283" y="4143375"/>
            <a:ext cx="207678" cy="19050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2395" y="4129087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스토리모드 </a:t>
            </a:r>
            <a:r>
              <a:rPr lang="en-US" altLang="ko-KR" smtClean="0">
                <a:solidFill>
                  <a:schemeClr val="bg1"/>
                </a:solidFill>
              </a:rPr>
              <a:t>600 x 600</a:t>
            </a: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출현 개체수 </a:t>
            </a:r>
            <a:r>
              <a:rPr lang="en-US" altLang="ko-KR" smtClean="0">
                <a:solidFill>
                  <a:schemeClr val="bg1"/>
                </a:solidFill>
              </a:rPr>
              <a:t>40</a:t>
            </a:r>
            <a:endParaRPr lang="en-US" altLang="ko-KR">
              <a:solidFill>
                <a:schemeClr val="bg1"/>
              </a:solidFill>
            </a:endParaRPr>
          </a:p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4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069666" y="4796471"/>
            <a:ext cx="364067" cy="364067"/>
          </a:xfrm>
          <a:prstGeom prst="roundRect">
            <a:avLst/>
          </a:prstGeom>
          <a:solidFill>
            <a:srgbClr val="5F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525173" y="4806095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solidFill>
                  <a:srgbClr val="7198C0"/>
                </a:solidFill>
              </a:rPr>
              <a:t>유닛크기</a:t>
            </a:r>
            <a:endParaRPr lang="ko-KR" altLang="en-US" sz="1100" b="1" dirty="0">
              <a:solidFill>
                <a:srgbClr val="7198C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69666" y="2174699"/>
            <a:ext cx="1306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Chart Name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69666" y="2505271"/>
            <a:ext cx="255439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소형 초식 동물 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배경 리소스 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중형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중형동물 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중형 배경리소스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중대형</a:t>
            </a:r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차량의 크기와 중대형 동물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</a:p>
          <a:p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대형 </a:t>
            </a:r>
            <a:r>
              <a:rPr lang="ko-KR" altLang="en-US" sz="12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대형동물의 크기</a:t>
            </a:r>
            <a:endParaRPr lang="en-US" altLang="ko-KR" sz="1200" b="1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차트 15"/>
          <p:cNvGraphicFramePr/>
          <p:nvPr>
            <p:extLst>
              <p:ext uri="{D42A27DB-BD31-4B8C-83A1-F6EECF244321}">
                <p14:modId xmlns:p14="http://schemas.microsoft.com/office/powerpoint/2010/main" val="816903362"/>
              </p:ext>
            </p:extLst>
          </p:nvPr>
        </p:nvGraphicFramePr>
        <p:xfrm>
          <a:off x="919480" y="1950478"/>
          <a:ext cx="5490029" cy="3588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611625949"/>
              </p:ext>
            </p:extLst>
          </p:nvPr>
        </p:nvGraphicFramePr>
        <p:xfrm>
          <a:off x="867833" y="1955599"/>
          <a:ext cx="6104466" cy="345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7069666" y="4240211"/>
            <a:ext cx="364067" cy="364067"/>
          </a:xfrm>
          <a:prstGeom prst="roundRect">
            <a:avLst/>
          </a:prstGeom>
          <a:solidFill>
            <a:srgbClr val="5F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69666" y="4755652"/>
            <a:ext cx="364067" cy="364067"/>
          </a:xfrm>
          <a:prstGeom prst="roundRect">
            <a:avLst/>
          </a:prstGeom>
          <a:solidFill>
            <a:srgbClr val="E7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433733" y="4806880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solidFill>
                  <a:srgbClr val="E7535F"/>
                </a:solidFill>
              </a:rPr>
              <a:t>말</a:t>
            </a:r>
            <a:endParaRPr lang="ko-KR" altLang="en-US" sz="1100" b="1" dirty="0">
              <a:solidFill>
                <a:srgbClr val="E7535F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433733" y="4289534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smtClean="0">
                <a:solidFill>
                  <a:srgbClr val="7198C0"/>
                </a:solidFill>
              </a:rPr>
              <a:t>호랑이</a:t>
            </a:r>
            <a:endParaRPr lang="ko-KR" altLang="en-US" sz="1100" b="1" dirty="0">
              <a:solidFill>
                <a:srgbClr val="7198C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2491" y="2036996"/>
            <a:ext cx="2823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미끼에 따른이동속도  변화 추이</a:t>
            </a:r>
            <a:endParaRPr lang="ko-KR" altLang="en-US" sz="1600" b="1" dirty="0">
              <a:solidFill>
                <a:srgbClr val="E7535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69666" y="2505271"/>
            <a:ext cx="20794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이동속도 저하이외에 체력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저하  효과도  적용 </a:t>
            </a:r>
            <a:endParaRPr lang="en-US" altLang="ko-KR" sz="110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동물에따라 전략적인 미끼사용</a:t>
            </a:r>
            <a:r>
              <a:rPr lang="en-US" altLang="ko-KR" sz="11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8300" y="234196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Golden Beach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68300" y="1358188"/>
            <a:ext cx="14157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STEP2.</a:t>
            </a:r>
          </a:p>
          <a:p>
            <a:r>
              <a:rPr lang="ko-KR" altLang="en-US" sz="2400" b="1" smtClean="0">
                <a:solidFill>
                  <a:srgbClr val="E7535F"/>
                </a:solidFill>
              </a:rPr>
              <a:t>게임소개</a:t>
            </a:r>
            <a:endParaRPr lang="ko-KR" altLang="en-US" sz="2400" b="1" dirty="0">
              <a:solidFill>
                <a:srgbClr val="E753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739</Words>
  <Application>Microsoft Office PowerPoint</Application>
  <PresentationFormat>A4 용지(210x297mm)</PresentationFormat>
  <Paragraphs>291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나눔바른고딕</vt:lpstr>
      <vt:lpstr>맑은 고딕</vt:lpstr>
      <vt:lpstr>Calibri</vt:lpstr>
      <vt:lpstr>함초롬바탕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185</cp:revision>
  <dcterms:created xsi:type="dcterms:W3CDTF">2014-09-22T06:55:46Z</dcterms:created>
  <dcterms:modified xsi:type="dcterms:W3CDTF">2015-01-15T04:12:15Z</dcterms:modified>
</cp:coreProperties>
</file>